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6" r:id="rId12"/>
  </p:sldIdLst>
  <p:sldSz cx="12192000" cy="6858000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10E7751-7C43-4E44-91BB-91DE939223F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  <p14:section name="Section sans titre" id="{70389448-75B7-4737-8DDF-0BF5B470E71D}">
          <p14:sldIdLst>
            <p14:sldId id="267"/>
            <p14:sldId id="264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C45996-61E4-92F8-0FF0-608D95B1DCCD}" v="421" dt="2022-09-01T06:58:27.407"/>
    <p1510:client id="{735A638D-A253-4722-A157-80472E3F0117}" v="3" dt="2022-09-01T07:06:01.227"/>
    <p1510:client id="{AB22BB97-3AE3-77EA-145C-A3B1072E5B9D}" v="55" dt="2022-09-01T08:31:55.929"/>
    <p1510:client id="{BDB325E9-DB24-2B02-8124-839FBBD28FDE}" v="69" dt="2022-09-01T08:06:34.639"/>
    <p1510:client id="{C96E4202-44DB-F0F9-D907-FB70DCA17909}" v="273" dt="2022-09-01T07:49:56.308"/>
    <p1510:client id="{FA0351A5-EFD6-2010-9305-5E8080CCD41F}" v="116" dt="2022-09-01T09:49:04.3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-Michel HAROUY" userId="S::jean-michel.harouy@saint-michel.org::68327acd-a621-453f-9729-f061d25046b8" providerId="AD" clId="Web-{FA0351A5-EFD6-2010-9305-5E8080CCD41F}"/>
    <pc:docChg chg="modSld">
      <pc:chgData name="Jean-Michel HAROUY" userId="S::jean-michel.harouy@saint-michel.org::68327acd-a621-453f-9729-f061d25046b8" providerId="AD" clId="Web-{FA0351A5-EFD6-2010-9305-5E8080CCD41F}" dt="2022-09-01T09:49:04.341" v="114" actId="20577"/>
      <pc:docMkLst>
        <pc:docMk/>
      </pc:docMkLst>
      <pc:sldChg chg="modSp addAnim modAnim">
        <pc:chgData name="Jean-Michel HAROUY" userId="S::jean-michel.harouy@saint-michel.org::68327acd-a621-453f-9729-f061d25046b8" providerId="AD" clId="Web-{FA0351A5-EFD6-2010-9305-5E8080CCD41F}" dt="2022-09-01T09:44:12.721" v="37"/>
        <pc:sldMkLst>
          <pc:docMk/>
          <pc:sldMk cId="576367387" sldId="259"/>
        </pc:sldMkLst>
        <pc:spChg chg="mod">
          <ac:chgData name="Jean-Michel HAROUY" userId="S::jean-michel.harouy@saint-michel.org::68327acd-a621-453f-9729-f061d25046b8" providerId="AD" clId="Web-{FA0351A5-EFD6-2010-9305-5E8080CCD41F}" dt="2022-09-01T09:32:52.009" v="34" actId="20577"/>
          <ac:spMkLst>
            <pc:docMk/>
            <pc:sldMk cId="576367387" sldId="259"/>
            <ac:spMk id="3" creationId="{AF064921-4890-6EE5-023A-897213335123}"/>
          </ac:spMkLst>
        </pc:spChg>
      </pc:sldChg>
      <pc:sldChg chg="modSp">
        <pc:chgData name="Jean-Michel HAROUY" userId="S::jean-michel.harouy@saint-michel.org::68327acd-a621-453f-9729-f061d25046b8" providerId="AD" clId="Web-{FA0351A5-EFD6-2010-9305-5E8080CCD41F}" dt="2022-09-01T09:47:30.010" v="107" actId="20577"/>
        <pc:sldMkLst>
          <pc:docMk/>
          <pc:sldMk cId="1583553293" sldId="263"/>
        </pc:sldMkLst>
        <pc:spChg chg="mod">
          <ac:chgData name="Jean-Michel HAROUY" userId="S::jean-michel.harouy@saint-michel.org::68327acd-a621-453f-9729-f061d25046b8" providerId="AD" clId="Web-{FA0351A5-EFD6-2010-9305-5E8080CCD41F}" dt="2022-09-01T09:47:30.010" v="107" actId="20577"/>
          <ac:spMkLst>
            <pc:docMk/>
            <pc:sldMk cId="1583553293" sldId="263"/>
            <ac:spMk id="3" creationId="{5CAB653F-F2CE-9607-6B74-6ACDC3C47EDF}"/>
          </ac:spMkLst>
        </pc:spChg>
      </pc:sldChg>
      <pc:sldChg chg="modSp">
        <pc:chgData name="Jean-Michel HAROUY" userId="S::jean-michel.harouy@saint-michel.org::68327acd-a621-453f-9729-f061d25046b8" providerId="AD" clId="Web-{FA0351A5-EFD6-2010-9305-5E8080CCD41F}" dt="2022-09-01T09:49:04.341" v="114" actId="20577"/>
        <pc:sldMkLst>
          <pc:docMk/>
          <pc:sldMk cId="3230329104" sldId="264"/>
        </pc:sldMkLst>
        <pc:spChg chg="mod">
          <ac:chgData name="Jean-Michel HAROUY" userId="S::jean-michel.harouy@saint-michel.org::68327acd-a621-453f-9729-f061d25046b8" providerId="AD" clId="Web-{FA0351A5-EFD6-2010-9305-5E8080CCD41F}" dt="2022-09-01T09:48:34.871" v="112" actId="20577"/>
          <ac:spMkLst>
            <pc:docMk/>
            <pc:sldMk cId="3230329104" sldId="264"/>
            <ac:spMk id="2" creationId="{C5918F7D-B3F4-46DA-9C0E-346DA938B43F}"/>
          </ac:spMkLst>
        </pc:spChg>
        <pc:spChg chg="mod">
          <ac:chgData name="Jean-Michel HAROUY" userId="S::jean-michel.harouy@saint-michel.org::68327acd-a621-453f-9729-f061d25046b8" providerId="AD" clId="Web-{FA0351A5-EFD6-2010-9305-5E8080CCD41F}" dt="2022-09-01T09:49:04.341" v="114" actId="20577"/>
          <ac:spMkLst>
            <pc:docMk/>
            <pc:sldMk cId="3230329104" sldId="264"/>
            <ac:spMk id="3" creationId="{BEEEA0C3-D829-C6C9-0914-4ADE55E18F2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669A63A-7243-43A0-B0D2-A0322F7ADA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63D0D6-1F39-4ED9-AA68-D36D6D0B62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30AF-4A22-442B-A90C-CF8A5596C07A}" type="datetime1">
              <a:rPr lang="fr-FR" smtClean="0"/>
              <a:t>01/09/2022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5D0D389-31C2-4F3F-8C86-A9FC85FA12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237D49-08AC-4133-B71B-123DFD1BBA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A1D3C-81E3-4F82-A636-A03F4EB40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9624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2032E-1DA1-4EB9-8EAC-82ECCBFFB3BF}" type="datetime1">
              <a:rPr lang="fr-FR" smtClean="0"/>
              <a:pPr/>
              <a:t>01/09/2022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5C75A-E371-44FC-B30A-F735471372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40946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5C75A-E371-44FC-B30A-F7354713727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360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Imag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e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orme libre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orme libre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orme libre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orme libre 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orme libre 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orme libre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orme libre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orme libre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orme libre 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orme libre 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orme libre 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orme libre 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orme libre 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orme libre 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orme libre 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orme libre 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orme libre 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orme libre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orme libre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orme libre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orme libre 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orme libre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orme libre 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orme libre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orme libre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orme libre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orme libre 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orme libre 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orme libre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orme libre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orme libre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orme libre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orme libre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orme libre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orme libre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orme libre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orme libre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orme libre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orme libre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orme libre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orme libre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orme libre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orme libre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orme libre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orme libre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orme libre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orme libre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orme libre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orme libre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orme libre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 rtlCol="0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 rtlCol="0"/>
          <a:lstStyle/>
          <a:p>
            <a:pPr rtl="0"/>
            <a:fld id="{CF08D668-4BC0-4CDB-9B86-DE682481DFF9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 rtl="0">
              <a:buNone/>
            </a:pPr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5124020"/>
            <a:ext cx="9910859" cy="682472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2A2F9B-B86E-43F2-B18A-D15C606BA300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4419599"/>
            <a:ext cx="9904459" cy="137159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F4344E-2C8A-4FC4-815A-156BDBB794F2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2" name="Espace réservé du texte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411" y="4309919"/>
            <a:ext cx="9906002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9E2943-6345-49E8-B783-0A66EF9421BF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60" name="Zone de texte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fr-F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Zone de texte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fr-FR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professionn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4657655"/>
            <a:ext cx="9904505" cy="1140644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73B138-4BC2-48EB-B6B5-1F9010E477D6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7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141410" y="2674463"/>
            <a:ext cx="3196899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half" idx="15" hasCustomPrompt="1"/>
          </p:nvPr>
        </p:nvSpPr>
        <p:spPr>
          <a:xfrm>
            <a:off x="1127918" y="3360263"/>
            <a:ext cx="3208735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9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514766" y="2677635"/>
            <a:ext cx="3184385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0" name="Espace réservé du texte 3"/>
          <p:cNvSpPr>
            <a:spLocks noGrp="1"/>
          </p:cNvSpPr>
          <p:nvPr>
            <p:ph type="body" sz="half" idx="16" hasCustomPrompt="1"/>
          </p:nvPr>
        </p:nvSpPr>
        <p:spPr>
          <a:xfrm>
            <a:off x="4504213" y="3363435"/>
            <a:ext cx="3195830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1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442" y="2674463"/>
            <a:ext cx="3194968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2" name="Espace réservé du texte 3"/>
          <p:cNvSpPr>
            <a:spLocks noGrp="1"/>
          </p:cNvSpPr>
          <p:nvPr>
            <p:ph type="body" sz="half" idx="17" hasCustomPrompt="1"/>
          </p:nvPr>
        </p:nvSpPr>
        <p:spPr>
          <a:xfrm>
            <a:off x="7852442" y="3360263"/>
            <a:ext cx="3194968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C8AC54-47E8-455F-B946-6C2146701BCA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 3 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9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141413" y="4404596"/>
            <a:ext cx="319524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0" name="Espace réservé d’image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fr-FR" noProof="0"/>
              <a:t>Cliquez sur l’icône pour ajouter une image</a:t>
            </a:r>
          </a:p>
        </p:txBody>
      </p:sp>
      <p:sp>
        <p:nvSpPr>
          <p:cNvPr id="21" name="Espace réservé du texte 3"/>
          <p:cNvSpPr>
            <a:spLocks noGrp="1"/>
          </p:cNvSpPr>
          <p:nvPr>
            <p:ph type="body" sz="half" idx="18" hasCustomPrompt="1"/>
          </p:nvPr>
        </p:nvSpPr>
        <p:spPr>
          <a:xfrm>
            <a:off x="1141413" y="4980858"/>
            <a:ext cx="3195240" cy="8178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2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489053" y="4404596"/>
            <a:ext cx="320040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3" name="Espace réservé d’image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fr-FR" noProof="0"/>
              <a:t>Cliquez sur l’icône pour ajouter une image</a:t>
            </a:r>
          </a:p>
        </p:txBody>
      </p:sp>
      <p:sp>
        <p:nvSpPr>
          <p:cNvPr id="24" name="Espace réservé du texte 3"/>
          <p:cNvSpPr>
            <a:spLocks noGrp="1"/>
          </p:cNvSpPr>
          <p:nvPr>
            <p:ph type="body" sz="half" idx="19" hasCustomPrompt="1"/>
          </p:nvPr>
        </p:nvSpPr>
        <p:spPr>
          <a:xfrm>
            <a:off x="4487593" y="4980857"/>
            <a:ext cx="3200400" cy="81034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567" y="4404595"/>
            <a:ext cx="3190741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6" name="Espace réservé d’image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fr-FR" noProof="0"/>
              <a:t>Cliquez sur l’icône pour ajouter une image</a:t>
            </a:r>
          </a:p>
        </p:txBody>
      </p:sp>
      <p:sp>
        <p:nvSpPr>
          <p:cNvPr id="27" name="Espace réservé du texte 3"/>
          <p:cNvSpPr>
            <a:spLocks noGrp="1"/>
          </p:cNvSpPr>
          <p:nvPr>
            <p:ph type="body" sz="half" idx="20" hasCustomPrompt="1"/>
          </p:nvPr>
        </p:nvSpPr>
        <p:spPr>
          <a:xfrm>
            <a:off x="7852442" y="4980854"/>
            <a:ext cx="3194968" cy="810345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02EE67-FF17-4DF0-9829-ED602516B6AB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00739E-7E62-4E1D-904B-086EE85DD8B1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1141410" y="609599"/>
            <a:ext cx="7748590" cy="5181601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EC66CD-B356-4D5C-AD50-6BD69D931936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35E71B-828B-42B2-8FFF-8F54F3728D31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141411" y="4424362"/>
            <a:ext cx="9906000" cy="1374776"/>
          </a:xfrm>
        </p:spPr>
        <p:txBody>
          <a:bodyPr rtlCol="0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978BD7-C93B-4C81-8808-0602EEAA0D4F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141410" y="2249486"/>
            <a:ext cx="4878389" cy="3541714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72200" y="2249486"/>
            <a:ext cx="4875211" cy="3541714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9D595D-8C95-4E32-87C5-13737C68A710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370019" y="2249486"/>
            <a:ext cx="4649783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141410" y="3073397"/>
            <a:ext cx="4878391" cy="2717801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400808" y="2249485"/>
            <a:ext cx="4646602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72200" y="3073397"/>
            <a:ext cx="4875210" cy="2717801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DA759D-04B2-44BC-90BE-4B87CBA3108B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1026B5-A485-46D6-AB07-2FC62B781980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0F356B-B2AC-4095-9654-914AF32EFF7B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156200" y="592666"/>
            <a:ext cx="5891209" cy="5198534"/>
          </a:xfrm>
        </p:spPr>
        <p:txBody>
          <a:bodyPr rtlCol="0" anchor="ctr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6705" y="2249486"/>
            <a:ext cx="3856037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4F51B8-F97F-4B39-9088-1B1A9605BAAD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2249486"/>
            <a:ext cx="5934511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32467C-5233-4442-B487-3C3607DDD274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e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e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orme libre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orme libre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orme libre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orme libre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orme libre 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orme libre 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orme libre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orme libre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orme libre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orme libre 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gne 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orme libre 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orme libre 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orme libre 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orme libre 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orme libre 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orme libre 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orme libre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orme libre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orme libre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orme libre 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orme libre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orme libre 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orme libre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orme libre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e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orme libre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orme libre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orme libre 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orme libre 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orme libre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orme libre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orme libre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orme libre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orme libre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fr-FR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606F074-D86C-47E3-B58D-F95F5D2B8846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nsi.sapiensjmh.top/blog/nsi-terminal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si.sapiensjmh.top/blog/" TargetMode="External"/><Relationship Id="rId2" Type="http://schemas.openxmlformats.org/officeDocument/2006/relationships/hyperlink" Target="https://www.ecoledirecte.com/logi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ctr"/>
            <a:r>
              <a:rPr lang="fr-FR"/>
              <a:t>Spécialité "Numérique et Sciences Informatiques"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fr-FR"/>
              <a:t>Année scolaire 2022-2023</a:t>
            </a:r>
          </a:p>
          <a:p>
            <a:pPr algn="ctr"/>
            <a:r>
              <a:rPr lang="fr-FR"/>
              <a:t>Lycée d'enseignement général "Saint-Michel" </a:t>
            </a:r>
            <a:br>
              <a:rPr lang="fr-FR">
                <a:ea typeface="+mn-lt"/>
                <a:cs typeface="+mn-lt"/>
              </a:rPr>
            </a:br>
            <a:r>
              <a:rPr lang="fr-FR">
                <a:ea typeface="+mn-lt"/>
                <a:cs typeface="+mn-lt"/>
              </a:rPr>
              <a:t>5 rue Henri Dunant 53204 Château-Gontier-sur-Mayenne 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14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918F7D-B3F4-46DA-9C0E-346DA938B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CINQ thèmes (programme officiel)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EA0C3-D829-C6C9-0914-4ADE55E18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i="1" dirty="0"/>
              <a:t>(détails sur </a:t>
            </a:r>
            <a:r>
              <a:rPr lang="fr-FR" i="1" dirty="0">
                <a:hlinkClick r:id="rId2"/>
              </a:rPr>
              <a:t>NSI – Workspace</a:t>
            </a:r>
            <a:r>
              <a:rPr lang="fr-FR" i="1" dirty="0"/>
              <a:t>)</a:t>
            </a:r>
          </a:p>
          <a:p>
            <a:endParaRPr lang="fr-FR"/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329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070544-1842-98EA-5528-AC4FDF0F7B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/>
              <a:t>DES Questions 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89D2944-9A58-479A-F266-64779BB153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fr-FR"/>
              <a:t>Merci de votre attention !</a:t>
            </a:r>
          </a:p>
        </p:txBody>
      </p:sp>
      <p:pic>
        <p:nvPicPr>
          <p:cNvPr id="4" name="Graphique 4" descr="Pensée contour">
            <a:extLst>
              <a:ext uri="{FF2B5EF4-FFF2-40B4-BE49-F238E27FC236}">
                <a16:creationId xmlns:a16="http://schemas.microsoft.com/office/drawing/2014/main" id="{2F01D4D0-9685-F263-4BE3-B7F2E1D41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98288" y="230459"/>
            <a:ext cx="3311912" cy="331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623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A6C60D-F4D8-EAC7-71BA-BA88106EA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/>
              <a:t>Présentation de l'enseignant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1D2EAF-7950-50E2-DFAE-07F5B9C42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Monsieur HAROUY Jean-Michel</a:t>
            </a:r>
          </a:p>
          <a:p>
            <a:r>
              <a:rPr lang="fr-FR"/>
              <a:t>Professeur Agrégé en Sciences de la Vie et de la Terre</a:t>
            </a:r>
          </a:p>
          <a:p>
            <a:r>
              <a:rPr lang="fr-FR"/>
              <a:t>Titulaire d'un Diplôme Universitaire d'Enseignement de la Spécialité NSI en LEG</a:t>
            </a:r>
          </a:p>
        </p:txBody>
      </p:sp>
      <p:pic>
        <p:nvPicPr>
          <p:cNvPr id="4" name="Graphique 4" descr="Homme professeur contour">
            <a:extLst>
              <a:ext uri="{FF2B5EF4-FFF2-40B4-BE49-F238E27FC236}">
                <a16:creationId xmlns:a16="http://schemas.microsoft.com/office/drawing/2014/main" id="{0B504533-8B54-D61E-68AD-27B8758A4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65580" y="425605"/>
            <a:ext cx="3061009" cy="306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98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A6C60D-F4D8-EAC7-71BA-BA88106EA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/>
              <a:t>Présentation des apprenants (Elèves)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1D2EAF-7950-50E2-DFAE-07F5B9C42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i="1"/>
              <a:t>Questionnaire sur "Ecole Directe"</a:t>
            </a:r>
          </a:p>
        </p:txBody>
      </p:sp>
      <p:pic>
        <p:nvPicPr>
          <p:cNvPr id="4" name="Graphique 4" descr="Groupe de personnes contour">
            <a:extLst>
              <a:ext uri="{FF2B5EF4-FFF2-40B4-BE49-F238E27FC236}">
                <a16:creationId xmlns:a16="http://schemas.microsoft.com/office/drawing/2014/main" id="{AE36AF91-3BF2-3577-5710-F4B5AD024B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17995" y="1680116"/>
            <a:ext cx="4575717" cy="456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773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2F8BE3-9038-8550-DCFB-F2D4D69D6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/>
              <a:t>Emploi du temps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064921-4890-6EE5-023A-897213335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Séance le mardi de 14h40 à 16h30 en salle B01</a:t>
            </a:r>
          </a:p>
          <a:p>
            <a:r>
              <a:rPr lang="fr-FR" dirty="0"/>
              <a:t>Séance le mercredi de 10h05 à 11h55 en salle B01</a:t>
            </a:r>
          </a:p>
          <a:p>
            <a:r>
              <a:rPr lang="fr-FR" dirty="0"/>
              <a:t>Séance le vendredi de 10h35 à 12h20 en salle B01</a:t>
            </a:r>
          </a:p>
        </p:txBody>
      </p:sp>
      <p:pic>
        <p:nvPicPr>
          <p:cNvPr id="4" name="Graphique 4" descr="Sablier 30% contour">
            <a:extLst>
              <a:ext uri="{FF2B5EF4-FFF2-40B4-BE49-F238E27FC236}">
                <a16:creationId xmlns:a16="http://schemas.microsoft.com/office/drawing/2014/main" id="{611DDF2F-8760-32F3-3129-15D7F8ABB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87215" y="2042532"/>
            <a:ext cx="2856570" cy="285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36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A6D76B-F7F5-3BF5-C20D-931210FC2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Matériel requis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231D92-AC3D-6DE1-49F1-1C66B77E0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Un grand classeur avec intercalaires et pochettes plastiques perforées</a:t>
            </a:r>
          </a:p>
          <a:p>
            <a:r>
              <a:rPr lang="fr-FR"/>
              <a:t>Feuilles simples et copies doubles</a:t>
            </a:r>
          </a:p>
          <a:p>
            <a:r>
              <a:rPr lang="fr-FR"/>
              <a:t>De quoi écrire !</a:t>
            </a:r>
          </a:p>
        </p:txBody>
      </p:sp>
      <p:pic>
        <p:nvPicPr>
          <p:cNvPr id="4" name="Graphique 4" descr="Crayon contour">
            <a:extLst>
              <a:ext uri="{FF2B5EF4-FFF2-40B4-BE49-F238E27FC236}">
                <a16:creationId xmlns:a16="http://schemas.microsoft.com/office/drawing/2014/main" id="{7EB2B502-9A9D-9B72-DE9A-4FD7EA5C2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2971800"/>
            <a:ext cx="2624253" cy="2624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64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C36A26-DDA2-3A57-2B30-5AD26A1A1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Matériel requis à la maison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AF85AC-CFB7-3F10-2F89-23B20C7E9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Ordinateur de type PC sur lequel il est possible d'installer des logiciels</a:t>
            </a:r>
          </a:p>
          <a:p>
            <a:r>
              <a:rPr lang="fr-FR"/>
              <a:t>Connexion internet pour accéder aux "outils numériques" en ligne = </a:t>
            </a:r>
            <a:br>
              <a:rPr lang="fr-FR"/>
            </a:br>
            <a:r>
              <a:rPr lang="fr-FR"/>
              <a:t>"</a:t>
            </a:r>
            <a:r>
              <a:rPr lang="fr-FR">
                <a:hlinkClick r:id="rId2"/>
              </a:rPr>
              <a:t>Ecole Directe</a:t>
            </a:r>
            <a:r>
              <a:rPr lang="fr-FR"/>
              <a:t>" </a:t>
            </a:r>
            <a:br>
              <a:rPr lang="fr-FR"/>
            </a:br>
            <a:r>
              <a:rPr lang="fr-FR"/>
              <a:t>+ </a:t>
            </a:r>
            <a:br>
              <a:rPr lang="fr-FR"/>
            </a:br>
            <a:r>
              <a:rPr lang="fr-FR"/>
              <a:t>"</a:t>
            </a:r>
            <a:r>
              <a:rPr lang="fr-FR">
                <a:ea typeface="+mn-lt"/>
                <a:cs typeface="+mn-lt"/>
                <a:hlinkClick r:id="rId3"/>
              </a:rPr>
              <a:t>N.S.I. WorkSpace</a:t>
            </a:r>
            <a:r>
              <a:rPr lang="fr-FR">
                <a:ea typeface="+mn-lt"/>
                <a:cs typeface="+mn-lt"/>
              </a:rPr>
              <a:t>"</a:t>
            </a:r>
            <a:endParaRPr lang="fr-FR"/>
          </a:p>
        </p:txBody>
      </p:sp>
      <p:pic>
        <p:nvPicPr>
          <p:cNvPr id="5" name="Graphique 5" descr="Ordinateur contour">
            <a:extLst>
              <a:ext uri="{FF2B5EF4-FFF2-40B4-BE49-F238E27FC236}">
                <a16:creationId xmlns:a16="http://schemas.microsoft.com/office/drawing/2014/main" id="{F9648128-7F44-8B73-33A3-3E933A55BA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81654" y="2804532"/>
            <a:ext cx="3795131" cy="379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7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64364D-5DA4-FEF2-3258-CFD6C6B25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Travail personnel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9C71CB-0804-CED2-B8B2-FAAFBD65E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b="1"/>
              <a:t>Relire </a:t>
            </a:r>
            <a:r>
              <a:rPr lang="fr-FR"/>
              <a:t>ses notes de cours, si besoin les compléter</a:t>
            </a:r>
          </a:p>
          <a:p>
            <a:r>
              <a:rPr lang="fr-FR" b="1"/>
              <a:t>Apprendre </a:t>
            </a:r>
            <a:r>
              <a:rPr lang="fr-FR"/>
              <a:t>les notions, </a:t>
            </a:r>
            <a:r>
              <a:rPr lang="fr-FR" b="1"/>
              <a:t>vérifier </a:t>
            </a:r>
            <a:r>
              <a:rPr lang="fr-FR"/>
              <a:t>qu'elles sont comprises, </a:t>
            </a:r>
            <a:r>
              <a:rPr lang="fr-FR" b="1"/>
              <a:t>préparer </a:t>
            </a:r>
            <a:r>
              <a:rPr lang="fr-FR"/>
              <a:t>des questions</a:t>
            </a:r>
          </a:p>
          <a:p>
            <a:r>
              <a:rPr lang="fr-FR" b="1"/>
              <a:t>Faire </a:t>
            </a:r>
            <a:r>
              <a:rPr lang="fr-FR"/>
              <a:t>les exercices indiqués</a:t>
            </a:r>
          </a:p>
          <a:p>
            <a:r>
              <a:rPr lang="fr-FR" b="1"/>
              <a:t>Rendre </a:t>
            </a:r>
            <a:r>
              <a:rPr lang="fr-FR"/>
              <a:t>les travaux demandés sur "Ecole Directe"</a:t>
            </a:r>
          </a:p>
        </p:txBody>
      </p:sp>
      <p:pic>
        <p:nvPicPr>
          <p:cNvPr id="4" name="Graphique 4" descr="Clap contour">
            <a:extLst>
              <a:ext uri="{FF2B5EF4-FFF2-40B4-BE49-F238E27FC236}">
                <a16:creationId xmlns:a16="http://schemas.microsoft.com/office/drawing/2014/main" id="{23D9D8AD-9AE4-0A13-2655-2CB8C6E0F7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54898" y="211873"/>
            <a:ext cx="2754351" cy="275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15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4A4BE3-C38B-5CC9-BEBE-9554C07EE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Déroulement de l'enseignement</a:t>
            </a:r>
            <a:br>
              <a:rPr lang="fr-FR"/>
            </a:br>
            <a:r>
              <a:rPr lang="fr-FR"/>
              <a:t>et Evaluation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AB653F-F2CE-9607-6B74-6ACDC3C47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02854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r-FR" b="1" dirty="0"/>
              <a:t>Séquences d'apprentissage de notions ("cours")</a:t>
            </a:r>
          </a:p>
          <a:p>
            <a:pPr lvl="1"/>
            <a:r>
              <a:rPr lang="fr-FR" b="1" i="1" dirty="0"/>
              <a:t>Evaluation</a:t>
            </a:r>
            <a:r>
              <a:rPr lang="fr-FR" b="1" i="1" dirty="0">
                <a:ea typeface="+mn-lt"/>
                <a:cs typeface="+mn-lt"/>
              </a:rPr>
              <a:t> </a:t>
            </a:r>
            <a:r>
              <a:rPr lang="fr-FR" i="1" dirty="0">
                <a:latin typeface="Wingdings 3"/>
                <a:sym typeface="Wingdings 3"/>
              </a:rPr>
              <a:t>â</a:t>
            </a:r>
            <a:r>
              <a:rPr lang="fr-FR" i="1" dirty="0">
                <a:latin typeface="TW Cen MT"/>
              </a:rPr>
              <a:t> Epreuve </a:t>
            </a:r>
            <a:r>
              <a:rPr lang="fr-FR" i="1" dirty="0"/>
              <a:t>Ecrite = contrôles des acquis</a:t>
            </a:r>
            <a:br>
              <a:rPr lang="fr-FR" i="1" dirty="0"/>
            </a:br>
            <a:r>
              <a:rPr lang="fr-FR" i="1" dirty="0"/>
              <a:t>(connaissances et compréhension des notions)</a:t>
            </a:r>
          </a:p>
          <a:p>
            <a:pPr lvl="1"/>
            <a:r>
              <a:rPr lang="fr-FR" i="1" dirty="0"/>
              <a:t>Bac Blanc : "préparation à l'épreuve écrite"</a:t>
            </a:r>
          </a:p>
          <a:p>
            <a:r>
              <a:rPr lang="fr-FR" b="1" dirty="0"/>
              <a:t>Séquences de réalisation ("travaux pratiques")</a:t>
            </a:r>
          </a:p>
          <a:p>
            <a:pPr lvl="1"/>
            <a:r>
              <a:rPr lang="fr-FR" b="1" i="1" dirty="0"/>
              <a:t>Evaluation </a:t>
            </a:r>
            <a:r>
              <a:rPr lang="fr-FR" i="1" dirty="0">
                <a:latin typeface="Wingdings 3"/>
                <a:ea typeface="+mn-lt"/>
                <a:cs typeface="+mn-lt"/>
                <a:sym typeface="Wingdings 3"/>
              </a:rPr>
              <a:t>â</a:t>
            </a:r>
            <a:r>
              <a:rPr lang="fr-FR" i="1" dirty="0">
                <a:latin typeface="Tw Cen MT"/>
                <a:ea typeface="+mn-lt"/>
                <a:cs typeface="+mn-lt"/>
              </a:rPr>
              <a:t> Epreuve Pratique</a:t>
            </a:r>
            <a:r>
              <a:rPr lang="fr-FR" i="1" dirty="0"/>
              <a:t> = exercices de programmation</a:t>
            </a:r>
          </a:p>
          <a:p>
            <a:pPr lvl="1"/>
            <a:r>
              <a:rPr lang="fr-FR" i="1" dirty="0"/>
              <a:t>Bac Blanc (sur heure de cours) : "préparation à l'épreuve pratique"</a:t>
            </a:r>
          </a:p>
          <a:p>
            <a:r>
              <a:rPr lang="fr-FR" b="1" dirty="0"/>
              <a:t>Séquences d'investigation ("recherche")</a:t>
            </a:r>
          </a:p>
          <a:p>
            <a:pPr lvl="1"/>
            <a:r>
              <a:rPr lang="fr-FR" b="1" i="1" dirty="0">
                <a:ea typeface="+mn-lt"/>
                <a:cs typeface="+mn-lt"/>
              </a:rPr>
              <a:t>Evaluation </a:t>
            </a:r>
            <a:r>
              <a:rPr lang="fr-FR" i="1" dirty="0">
                <a:latin typeface="Wingdings 3"/>
                <a:sym typeface="Wingdings 3"/>
              </a:rPr>
              <a:t>â</a:t>
            </a:r>
            <a:r>
              <a:rPr lang="fr-FR" i="1" dirty="0">
                <a:latin typeface="TW Cen MT"/>
              </a:rPr>
              <a:t> Epreuve </a:t>
            </a:r>
            <a:r>
              <a:rPr lang="fr-FR" i="1" dirty="0"/>
              <a:t>Orale = exposés, projets</a:t>
            </a:r>
          </a:p>
          <a:p>
            <a:pPr lvl="1"/>
            <a:r>
              <a:rPr lang="fr-FR" i="1" dirty="0"/>
              <a:t>Préparation à l'épreuve du "Grand oral"</a:t>
            </a:r>
          </a:p>
        </p:txBody>
      </p:sp>
      <p:pic>
        <p:nvPicPr>
          <p:cNvPr id="5" name="Graphique 5" descr="Formes simples contour">
            <a:extLst>
              <a:ext uri="{FF2B5EF4-FFF2-40B4-BE49-F238E27FC236}">
                <a16:creationId xmlns:a16="http://schemas.microsoft.com/office/drawing/2014/main" id="{7221CAAF-BF23-F097-9072-E67108018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36727" y="1317703"/>
            <a:ext cx="35814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55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A6F138-6DFC-8543-E21D-1EDAA2203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644" y="609600"/>
            <a:ext cx="9915767" cy="595924"/>
          </a:xfrm>
        </p:spPr>
        <p:txBody>
          <a:bodyPr>
            <a:normAutofit/>
          </a:bodyPr>
          <a:lstStyle/>
          <a:p>
            <a:r>
              <a:rPr lang="fr-FR" sz="2400" b="1">
                <a:ea typeface="+mj-lt"/>
                <a:cs typeface="+mj-lt"/>
              </a:rPr>
              <a:t>Le contenu de l'enseignement s'articule autour de 4 domaines</a:t>
            </a:r>
            <a:r>
              <a:rPr lang="fr-FR">
                <a:ea typeface="+mj-lt"/>
                <a:cs typeface="+mj-lt"/>
              </a:rPr>
              <a:t> 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894C2B-677C-C600-8A8E-EE11BF553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1641" y="1306771"/>
            <a:ext cx="2363026" cy="695569"/>
          </a:xfrm>
          <a:gradFill>
            <a:gsLst>
              <a:gs pos="0">
                <a:schemeClr val="bg2">
                  <a:lumMod val="20000"/>
                  <a:lumOff val="80000"/>
                </a:schemeClr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anchor="ctr"/>
          <a:lstStyle/>
          <a:p>
            <a:pPr algn="ctr"/>
            <a:r>
              <a:rPr lang="fr-FR" dirty="0">
                <a:ea typeface="+mn-lt"/>
                <a:cs typeface="+mn-lt"/>
              </a:rPr>
              <a:t>Les Données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11B6FAD-95CE-AD20-4319-BD4FCB089AC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127918" y="2002340"/>
            <a:ext cx="2356021" cy="444339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types, structures de données, représentation en machine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FFFF00"/>
                </a:solidFill>
              </a:rPr>
              <a:t>Conservation : base de données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Echanges de données :  web (</a:t>
            </a:r>
            <a:r>
              <a:rPr lang="fr-FR" sz="1800" dirty="0">
                <a:ea typeface="+mn-lt"/>
                <a:cs typeface="+mn-lt"/>
              </a:rPr>
              <a:t>Client-Serveur pile TCP/IP, </a:t>
            </a:r>
            <a:r>
              <a:rPr lang="fr-FR" sz="1800" dirty="0">
                <a:solidFill>
                  <a:srgbClr val="FFFF00"/>
                </a:solidFill>
                <a:ea typeface="+mn-lt"/>
                <a:cs typeface="+mn-lt"/>
              </a:rPr>
              <a:t>API</a:t>
            </a:r>
            <a:r>
              <a:rPr lang="fr-FR" sz="1800" dirty="0">
                <a:solidFill>
                  <a:srgbClr val="FFFF00"/>
                </a:solidFill>
              </a:rPr>
              <a:t>)</a:t>
            </a:r>
            <a:r>
              <a:rPr lang="fr-FR" sz="1800" dirty="0"/>
              <a:t>, </a:t>
            </a:r>
            <a:r>
              <a:rPr lang="fr-FR" sz="1800" dirty="0">
                <a:ea typeface="+mn-lt"/>
                <a:cs typeface="+mn-lt"/>
              </a:rPr>
              <a:t>réseau (</a:t>
            </a:r>
            <a:r>
              <a:rPr lang="fr-FR" sz="1800" dirty="0"/>
              <a:t>protocoles, </a:t>
            </a:r>
            <a:r>
              <a:rPr lang="fr-FR" sz="1800" dirty="0">
                <a:solidFill>
                  <a:srgbClr val="FFFF00"/>
                </a:solidFill>
              </a:rPr>
              <a:t>routages)</a:t>
            </a:r>
          </a:p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FAE559-D7B3-F399-AD0E-8B19FE4AD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06711" y="1309943"/>
            <a:ext cx="2350512" cy="695569"/>
          </a:xfrm>
          <a:gradFill>
            <a:gsLst>
              <a:gs pos="0">
                <a:schemeClr val="bg2">
                  <a:lumMod val="20000"/>
                  <a:lumOff val="80000"/>
                </a:schemeClr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fr-FR" sz="1400" dirty="0">
                <a:ea typeface="+mn-lt"/>
                <a:cs typeface="+mn-lt"/>
              </a:rPr>
              <a:t>Les Algorithmes et les programmes (applications)</a:t>
            </a:r>
            <a:endParaRPr lang="fr-FR" sz="1400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6FAB0615-51C5-4019-D565-A1D6A9C5DFCC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705927" y="2005512"/>
            <a:ext cx="2352188" cy="4443397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cs typeface="Calibri"/>
              </a:rPr>
              <a:t>Constructions élémentaires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cs typeface="Calibri"/>
              </a:rPr>
              <a:t>Modes et méthodes de programmation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solidFill>
                  <a:srgbClr val="FFFF00"/>
                </a:solidFill>
                <a:cs typeface="Calibri"/>
              </a:rPr>
              <a:t>Modularité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solidFill>
                  <a:srgbClr val="FFFF00"/>
                </a:solidFill>
                <a:cs typeface="Calibri"/>
              </a:rPr>
              <a:t>Mise au point d'un programme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cs typeface="Calibri"/>
              </a:rPr>
              <a:t>Coût, terminaison, correction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solidFill>
                  <a:srgbClr val="FFFF00"/>
                </a:solidFill>
                <a:cs typeface="Calibri"/>
              </a:rPr>
              <a:t>Etude d'algorithmes particuliers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7B00DCF-9648-207B-9010-173C066B0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10299" y="1306771"/>
            <a:ext cx="2351326" cy="695569"/>
          </a:xfrm>
          <a:gradFill>
            <a:gsLst>
              <a:gs pos="0">
                <a:schemeClr val="bg2">
                  <a:lumMod val="20000"/>
                  <a:lumOff val="80000"/>
                </a:schemeClr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anchor="ctr"/>
          <a:lstStyle/>
          <a:p>
            <a:r>
              <a:rPr lang="fr-FR" dirty="0">
                <a:ea typeface="+mn-lt"/>
                <a:cs typeface="+mn-lt"/>
              </a:rPr>
              <a:t>Les Langages </a:t>
            </a:r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B2A0422F-F105-CD2C-8C45-7B6ED033C7E7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6310299" y="2002340"/>
            <a:ext cx="2351326" cy="4443397"/>
          </a:xfrm>
        </p:spPr>
        <p:txBody>
          <a:bodyPr/>
          <a:lstStyle/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/>
              <a:t>de programmation : Python, Javascript, </a:t>
            </a:r>
            <a:r>
              <a:rPr lang="fr-FR" sz="1800" dirty="0" err="1"/>
              <a:t>php</a:t>
            </a:r>
            <a:endParaRPr lang="fr-FR" sz="1800" dirty="0">
              <a:cs typeface="Calibri"/>
            </a:endParaRP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/>
              <a:t>de</a:t>
            </a:r>
            <a:r>
              <a:rPr lang="fr-FR" sz="1800" dirty="0">
                <a:cs typeface="Calibri"/>
              </a:rPr>
              <a:t> description : html, </a:t>
            </a:r>
            <a:r>
              <a:rPr lang="fr-FR" sz="1800" dirty="0" err="1">
                <a:cs typeface="Calibri"/>
              </a:rPr>
              <a:t>css</a:t>
            </a:r>
            <a:r>
              <a:rPr lang="fr-FR" sz="1800" dirty="0">
                <a:cs typeface="Calibri"/>
              </a:rPr>
              <a:t>, </a:t>
            </a:r>
            <a:r>
              <a:rPr lang="fr-FR" sz="1800" dirty="0" err="1">
                <a:cs typeface="Calibri"/>
              </a:rPr>
              <a:t>svg</a:t>
            </a:r>
            <a:endParaRPr lang="fr-FR" sz="1800" dirty="0">
              <a:cs typeface="Calibri"/>
            </a:endParaRP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solidFill>
                  <a:srgbClr val="FFFF00"/>
                </a:solidFill>
                <a:cs typeface="Calibri"/>
              </a:rPr>
              <a:t>de requête : SQL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cs typeface="Calibri"/>
              </a:rPr>
              <a:t>Interpréteur, compilateur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cs typeface="Calibri"/>
              </a:rPr>
              <a:t>Langage assembleur et langage machine</a:t>
            </a:r>
          </a:p>
          <a:p>
            <a:endParaRPr lang="fr-FR" dirty="0"/>
          </a:p>
        </p:txBody>
      </p:sp>
      <p:sp>
        <p:nvSpPr>
          <p:cNvPr id="9" name="Espace réservé du texte 4">
            <a:extLst>
              <a:ext uri="{FF2B5EF4-FFF2-40B4-BE49-F238E27FC236}">
                <a16:creationId xmlns:a16="http://schemas.microsoft.com/office/drawing/2014/main" id="{732FD554-F013-D746-6675-7B95FBE2B586}"/>
              </a:ext>
            </a:extLst>
          </p:cNvPr>
          <p:cNvSpPr txBox="1">
            <a:spLocks/>
          </p:cNvSpPr>
          <p:nvPr/>
        </p:nvSpPr>
        <p:spPr>
          <a:xfrm>
            <a:off x="8784558" y="1306770"/>
            <a:ext cx="2351326" cy="695569"/>
          </a:xfrm>
          <a:prstGeom prst="rect">
            <a:avLst/>
          </a:prstGeom>
          <a:gradFill>
            <a:gsLst>
              <a:gs pos="0">
                <a:schemeClr val="bg2">
                  <a:lumMod val="20000"/>
                  <a:lumOff val="80000"/>
                </a:schemeClr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dirty="0"/>
              <a:t>Les Machines</a:t>
            </a:r>
            <a:endParaRPr lang="fr-FR" dirty="0"/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6B3D6E99-AB5A-14CC-CDBB-0842C54875B9}"/>
              </a:ext>
            </a:extLst>
          </p:cNvPr>
          <p:cNvSpPr txBox="1">
            <a:spLocks/>
          </p:cNvSpPr>
          <p:nvPr/>
        </p:nvSpPr>
        <p:spPr>
          <a:xfrm>
            <a:off x="8784558" y="2002340"/>
            <a:ext cx="2351326" cy="44433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3" name="Espace réservé du texte 7">
            <a:extLst>
              <a:ext uri="{FF2B5EF4-FFF2-40B4-BE49-F238E27FC236}">
                <a16:creationId xmlns:a16="http://schemas.microsoft.com/office/drawing/2014/main" id="{86C741F5-B31D-BE9F-2E96-2B750836857F}"/>
              </a:ext>
            </a:extLst>
          </p:cNvPr>
          <p:cNvSpPr txBox="1">
            <a:spLocks/>
          </p:cNvSpPr>
          <p:nvPr/>
        </p:nvSpPr>
        <p:spPr>
          <a:xfrm>
            <a:off x="8784558" y="2002340"/>
            <a:ext cx="2351326" cy="44433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cs typeface="Calibri"/>
              </a:rPr>
              <a:t>Composants et architecture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solidFill>
                  <a:srgbClr val="FFFFFF"/>
                </a:solidFill>
                <a:cs typeface="Calibri"/>
              </a:rPr>
              <a:t>Circuits logiques, processeurs, </a:t>
            </a:r>
            <a:r>
              <a:rPr lang="fr-FR" sz="1800" dirty="0">
                <a:solidFill>
                  <a:srgbClr val="FFFF00"/>
                </a:solidFill>
                <a:cs typeface="Calibri"/>
              </a:rPr>
              <a:t>système sur puce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cs typeface="Calibri"/>
              </a:rPr>
              <a:t>Objets connectés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cs typeface="Calibri"/>
              </a:rPr>
              <a:t>Système d'exploitation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cs typeface="Calibri"/>
              </a:rPr>
              <a:t>Organisation d'un réseau local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endParaRPr lang="fr-FR" sz="1800" dirty="0">
              <a:cs typeface="Calibri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443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0</TotalTime>
  <Words>384</Words>
  <Application>Microsoft Office PowerPoint</Application>
  <PresentationFormat>Grand écran</PresentationFormat>
  <Paragraphs>60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Circuit</vt:lpstr>
      <vt:lpstr>Spécialité "Numérique et Sciences Informatiques"</vt:lpstr>
      <vt:lpstr>Présentation de l'enseignant</vt:lpstr>
      <vt:lpstr>Présentation des apprenants (Elèves)</vt:lpstr>
      <vt:lpstr>Emploi du temps</vt:lpstr>
      <vt:lpstr>Matériel requis</vt:lpstr>
      <vt:lpstr>Matériel requis à la maison</vt:lpstr>
      <vt:lpstr>Travail personnel</vt:lpstr>
      <vt:lpstr>Déroulement de l'enseignement et Evaluation</vt:lpstr>
      <vt:lpstr>Le contenu de l'enseignement s'articule autour de 4 domaines </vt:lpstr>
      <vt:lpstr>CINQ thèmes (programme officiel)</vt:lpstr>
      <vt:lpstr>DES Questions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>Jean-Michel HAROUY</cp:lastModifiedBy>
  <cp:revision>63</cp:revision>
  <dcterms:created xsi:type="dcterms:W3CDTF">2022-09-01T06:31:31Z</dcterms:created>
  <dcterms:modified xsi:type="dcterms:W3CDTF">2022-09-01T09:49:09Z</dcterms:modified>
</cp:coreProperties>
</file>